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67" r:id="rId3"/>
    <p:sldId id="268" r:id="rId4"/>
    <p:sldId id="258" r:id="rId5"/>
    <p:sldId id="259" r:id="rId6"/>
    <p:sldId id="269" r:id="rId7"/>
    <p:sldId id="262" r:id="rId8"/>
    <p:sldId id="270" r:id="rId9"/>
    <p:sldId id="263" r:id="rId10"/>
    <p:sldId id="257" r:id="rId11"/>
    <p:sldId id="271" r:id="rId12"/>
    <p:sldId id="265" r:id="rId13"/>
    <p:sldId id="264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93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93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9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39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08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68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0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5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9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34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3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204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med.utah.edu/WebPath/CNSHTML/CNS090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qmZFoGvzf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z.org/alzheimers-dementia/what-is-alzheimers" TargetMode="External"/><Relationship Id="rId2" Type="http://schemas.openxmlformats.org/officeDocument/2006/relationships/hyperlink" Target="https://www.aarp.org/health/dementia/info-2018/difference-between-dementia-alzheimer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brary.med.utah.edu/WebPath/CNSHTML/CNS09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0E80FC-9D98-4052-95AF-7102F43BF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972" y="1462368"/>
            <a:ext cx="4574053" cy="2572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63ACD6-6BED-49C4-A540-DD111C4D6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3429000"/>
            <a:ext cx="9448800" cy="1825096"/>
          </a:xfrm>
        </p:spPr>
        <p:txBody>
          <a:bodyPr/>
          <a:lstStyle/>
          <a:p>
            <a:pPr algn="ctr"/>
            <a:r>
              <a:rPr lang="en-US" dirty="0"/>
              <a:t>Alzheimer’s Disease</a:t>
            </a:r>
          </a:p>
        </p:txBody>
      </p:sp>
    </p:spTree>
    <p:extLst>
      <p:ext uri="{BB962C8B-B14F-4D97-AF65-F5344CB8AC3E}">
        <p14:creationId xmlns:p14="http://schemas.microsoft.com/office/powerpoint/2010/main" val="11742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B084CC-3194-4536-B2D0-06222607DB8E}"/>
              </a:ext>
            </a:extLst>
          </p:cNvPr>
          <p:cNvSpPr/>
          <p:nvPr/>
        </p:nvSpPr>
        <p:spPr>
          <a:xfrm>
            <a:off x="4041400" y="2914137"/>
            <a:ext cx="4109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Who are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47700" dist="1879600" dir="2700000" algn="tl" rotWithShape="0">
                    <a:schemeClr val="dk1">
                      <a:alpha val="40000"/>
                    </a:schemeClr>
                  </a:outerShdw>
                </a:effectLst>
              </a:rPr>
              <a:t>you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490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DDF350-D7E5-41D7-97ED-5CE8FD5DC283}"/>
              </a:ext>
            </a:extLst>
          </p:cNvPr>
          <p:cNvSpPr/>
          <p:nvPr/>
        </p:nvSpPr>
        <p:spPr>
          <a:xfrm>
            <a:off x="4205644" y="2967335"/>
            <a:ext cx="37807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Where am I?</a:t>
            </a:r>
          </a:p>
        </p:txBody>
      </p:sp>
    </p:spTree>
    <p:extLst>
      <p:ext uri="{BB962C8B-B14F-4D97-AF65-F5344CB8AC3E}">
        <p14:creationId xmlns:p14="http://schemas.microsoft.com/office/powerpoint/2010/main" val="225019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7F9E8D7-075B-4D9D-B51A-97A291B6D846}"/>
              </a:ext>
            </a:extLst>
          </p:cNvPr>
          <p:cNvSpPr/>
          <p:nvPr/>
        </p:nvSpPr>
        <p:spPr>
          <a:xfrm>
            <a:off x="1913740" y="2967335"/>
            <a:ext cx="8364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is Alzheimer’s Disease?</a:t>
            </a:r>
          </a:p>
        </p:txBody>
      </p:sp>
    </p:spTree>
    <p:extLst>
      <p:ext uri="{BB962C8B-B14F-4D97-AF65-F5344CB8AC3E}">
        <p14:creationId xmlns:p14="http://schemas.microsoft.com/office/powerpoint/2010/main" val="190680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AB86B-3FA4-47FC-9499-C8E9498D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4373"/>
            <a:ext cx="12191999" cy="1293028"/>
          </a:xfrm>
        </p:spPr>
        <p:txBody>
          <a:bodyPr/>
          <a:lstStyle/>
          <a:p>
            <a:pPr algn="ctr"/>
            <a:r>
              <a:rPr lang="en-US" dirty="0"/>
              <a:t>What we will discuss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592BC-F8E5-4B30-97B6-740319821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/>
              <a:t>Alzhemer’s</a:t>
            </a:r>
            <a:r>
              <a:rPr lang="en-US" dirty="0"/>
              <a:t> disease and </a:t>
            </a:r>
            <a:r>
              <a:rPr lang="en-US" dirty="0" err="1"/>
              <a:t>Dimentia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Features of </a:t>
            </a:r>
            <a:r>
              <a:rPr lang="en-US" dirty="0" err="1"/>
              <a:t>Alzhemers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Diagnosis of </a:t>
            </a:r>
            <a:r>
              <a:rPr lang="en-US" dirty="0" err="1"/>
              <a:t>Alzheimers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Treatment of </a:t>
            </a:r>
            <a:r>
              <a:rPr lang="en-US" dirty="0" err="1"/>
              <a:t>Alziemers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31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AB86B-3FA4-47FC-9499-C8E9498D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4373"/>
            <a:ext cx="12191999" cy="1293028"/>
          </a:xfrm>
        </p:spPr>
        <p:txBody>
          <a:bodyPr/>
          <a:lstStyle/>
          <a:p>
            <a:pPr algn="ctr"/>
            <a:r>
              <a:rPr lang="en-US" dirty="0"/>
              <a:t>Dementia VS Alzheimer’s Disease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592BC-F8E5-4B30-97B6-740319821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8E4859-8B46-4013-A33D-C04919D12FD5}"/>
              </a:ext>
            </a:extLst>
          </p:cNvPr>
          <p:cNvSpPr txBox="1">
            <a:spLocks/>
          </p:cNvSpPr>
          <p:nvPr/>
        </p:nvSpPr>
        <p:spPr>
          <a:xfrm>
            <a:off x="4262437" y="34290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Is there any difference?</a:t>
            </a:r>
          </a:p>
        </p:txBody>
      </p:sp>
    </p:spTree>
    <p:extLst>
      <p:ext uri="{BB962C8B-B14F-4D97-AF65-F5344CB8AC3E}">
        <p14:creationId xmlns:p14="http://schemas.microsoft.com/office/powerpoint/2010/main" val="2690610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E962-21D6-4B2E-B07D-286689B47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7383"/>
            <a:ext cx="12191999" cy="1293028"/>
          </a:xfrm>
        </p:spPr>
        <p:txBody>
          <a:bodyPr/>
          <a:lstStyle/>
          <a:p>
            <a:pPr algn="ctr"/>
            <a:r>
              <a:rPr lang="en-US" dirty="0"/>
              <a:t>Features of </a:t>
            </a:r>
            <a:r>
              <a:rPr lang="en-US" dirty="0" err="1"/>
              <a:t>Alzhiemer’s</a:t>
            </a:r>
            <a:r>
              <a:rPr lang="en-US" dirty="0"/>
              <a:t> Disease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AC211B-C109-423A-8856-92CD29D4AFFB}"/>
              </a:ext>
            </a:extLst>
          </p:cNvPr>
          <p:cNvSpPr txBox="1">
            <a:spLocks/>
          </p:cNvSpPr>
          <p:nvPr/>
        </p:nvSpPr>
        <p:spPr>
          <a:xfrm rot="21600000">
            <a:off x="838199" y="2351512"/>
            <a:ext cx="10515600" cy="2915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specific disease that interferes with daily life</a:t>
            </a:r>
          </a:p>
          <a:p>
            <a:r>
              <a:rPr lang="en-US" dirty="0"/>
              <a:t>Slow and progressive</a:t>
            </a:r>
          </a:p>
          <a:p>
            <a:r>
              <a:rPr lang="en-US" dirty="0"/>
              <a:t>Irreversible damage  to brain</a:t>
            </a:r>
          </a:p>
          <a:p>
            <a:r>
              <a:rPr lang="en-US" dirty="0"/>
              <a:t>Think and memory are effected</a:t>
            </a:r>
          </a:p>
          <a:p>
            <a:r>
              <a:rPr lang="en-US" dirty="0"/>
              <a:t>Treatments available, but no cure</a:t>
            </a:r>
          </a:p>
          <a:p>
            <a:pPr algn="ctr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8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E962-21D6-4B2E-B07D-286689B47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4373"/>
            <a:ext cx="12191999" cy="1293028"/>
          </a:xfrm>
        </p:spPr>
        <p:txBody>
          <a:bodyPr/>
          <a:lstStyle/>
          <a:p>
            <a:pPr algn="ctr"/>
            <a:r>
              <a:rPr lang="en-US" dirty="0"/>
              <a:t>Neurological Features of Dementia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BD7517-CE4B-47FF-B609-9F02FA83C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Loss of cholinergic cells in the basal forebrain</a:t>
            </a:r>
          </a:p>
        </p:txBody>
      </p:sp>
      <p:pic>
        <p:nvPicPr>
          <p:cNvPr id="1026" name="Picture 2" descr="Image result for basal forebrain">
            <a:extLst>
              <a:ext uri="{FF2B5EF4-FFF2-40B4-BE49-F238E27FC236}">
                <a16:creationId xmlns:a16="http://schemas.microsoft.com/office/drawing/2014/main" id="{8B24BDA8-D274-4A26-B281-1E06EE24A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884" y="2459833"/>
            <a:ext cx="5046052" cy="371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938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E962-21D6-4B2E-B07D-286689B47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08170"/>
            <a:ext cx="12191999" cy="1293028"/>
          </a:xfrm>
        </p:spPr>
        <p:txBody>
          <a:bodyPr/>
          <a:lstStyle/>
          <a:p>
            <a:pPr algn="ctr"/>
            <a:r>
              <a:rPr lang="en-US" dirty="0"/>
              <a:t>Neurological Features of Dementia</a:t>
            </a:r>
          </a:p>
        </p:txBody>
      </p:sp>
      <p:pic>
        <p:nvPicPr>
          <p:cNvPr id="2050" name="Picture 2" descr="https://library.med.utah.edu/WebPath/jpeg5/CNS090.jpg">
            <a:extLst>
              <a:ext uri="{FF2B5EF4-FFF2-40B4-BE49-F238E27FC236}">
                <a16:creationId xmlns:a16="http://schemas.microsoft.com/office/drawing/2014/main" id="{D3117383-90B2-4A3B-B9C5-A3ACD7B4B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4" y="2180932"/>
            <a:ext cx="48006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84C820-E903-4CB6-8446-95B465D7CD43}"/>
              </a:ext>
            </a:extLst>
          </p:cNvPr>
          <p:cNvSpPr/>
          <p:nvPr/>
        </p:nvSpPr>
        <p:spPr>
          <a:xfrm>
            <a:off x="838200" y="5504141"/>
            <a:ext cx="48665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https://library.med.utah.edu/WebPath/CNSHTML/CNS090.html</a:t>
            </a:r>
            <a:r>
              <a:rPr lang="en-US" sz="14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3F8CC6-5097-4211-AC69-49B8FDE16D95}"/>
              </a:ext>
            </a:extLst>
          </p:cNvPr>
          <p:cNvSpPr/>
          <p:nvPr/>
        </p:nvSpPr>
        <p:spPr>
          <a:xfrm>
            <a:off x="9593086" y="5442586"/>
            <a:ext cx="99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ALZ.ORG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E988F1-D423-434B-96D4-D108E6A7F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637" y="2552113"/>
            <a:ext cx="3667125" cy="28956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BD7517-CE4B-47FF-B609-9F02FA83C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132"/>
            <a:ext cx="10515600" cy="4489831"/>
          </a:xfrm>
        </p:spPr>
        <p:txBody>
          <a:bodyPr/>
          <a:lstStyle/>
          <a:p>
            <a:r>
              <a:rPr lang="en-US" dirty="0"/>
              <a:t>Neurotic  plaques</a:t>
            </a:r>
          </a:p>
        </p:txBody>
      </p:sp>
    </p:spTree>
    <p:extLst>
      <p:ext uri="{BB962C8B-B14F-4D97-AF65-F5344CB8AC3E}">
        <p14:creationId xmlns:p14="http://schemas.microsoft.com/office/powerpoint/2010/main" val="3464764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3DC71-19C9-46BC-8DCB-07586506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Alzheimer’s Disease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6E86E-FF1B-401F-9693-E2F099CB4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Can be confirmed after death by looking for plaques and degeneration in brain tissue</a:t>
            </a:r>
          </a:p>
          <a:p>
            <a:r>
              <a:rPr lang="en-US" dirty="0"/>
              <a:t>Test  are used to assess a patients cognitive ability such as memory and thinking ability</a:t>
            </a:r>
          </a:p>
          <a:p>
            <a:r>
              <a:rPr lang="en-US" dirty="0"/>
              <a:t> MRI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16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3DC71-19C9-46BC-8DCB-07586506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Alzheimer’s Brain Video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7493E7-7035-4090-BABF-E974200B6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Video of Brain dissection:  </a:t>
            </a:r>
            <a:r>
              <a:rPr lang="en-US" dirty="0">
                <a:hlinkClick r:id="rId2"/>
              </a:rPr>
              <a:t>https://www.youtube.com/watch?v=cqmZFoGvzfU</a:t>
            </a:r>
            <a:endParaRPr lang="en-US" dirty="0"/>
          </a:p>
          <a:p>
            <a:r>
              <a:rPr lang="en-US" dirty="0"/>
              <a:t>View time:  2:00-4:00</a:t>
            </a:r>
          </a:p>
          <a:p>
            <a:r>
              <a:rPr lang="en-US" dirty="0"/>
              <a:t>Notice the reduction in the cortex and in the hippocampus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863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4705-83C4-433D-818D-FC31FE1B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0C4A1-8623-4004-B394-977F85AC4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cure</a:t>
            </a:r>
          </a:p>
          <a:p>
            <a:r>
              <a:rPr lang="en-US" dirty="0"/>
              <a:t>Exercise</a:t>
            </a:r>
          </a:p>
          <a:p>
            <a:r>
              <a:rPr lang="en-US" dirty="0"/>
              <a:t>Healthy eating</a:t>
            </a:r>
          </a:p>
          <a:p>
            <a:r>
              <a:rPr lang="en-US" dirty="0"/>
              <a:t>Acetylcholine agonists such as Aricept, Exelon, and </a:t>
            </a:r>
            <a:r>
              <a:rPr lang="en-US" dirty="0" err="1"/>
              <a:t>Razadyne</a:t>
            </a:r>
            <a:endParaRPr lang="en-US" dirty="0"/>
          </a:p>
          <a:p>
            <a:r>
              <a:rPr lang="en-US" dirty="0"/>
              <a:t>Memantine and donepezil to regulate glutamate </a:t>
            </a:r>
          </a:p>
        </p:txBody>
      </p:sp>
    </p:spTree>
    <p:extLst>
      <p:ext uri="{BB962C8B-B14F-4D97-AF65-F5344CB8AC3E}">
        <p14:creationId xmlns:p14="http://schemas.microsoft.com/office/powerpoint/2010/main" val="4192672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CF9A8-5977-4958-9FB8-6BDF71E3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Summary of Alzheimer’s Disease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1800A24-4019-497A-9541-A46B1EE5C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The most common type of dementia</a:t>
            </a:r>
          </a:p>
          <a:p>
            <a:r>
              <a:rPr lang="en-US" dirty="0"/>
              <a:t>Characterized by progressive loss of cognitive ability </a:t>
            </a:r>
          </a:p>
          <a:p>
            <a:r>
              <a:rPr lang="en-US" dirty="0"/>
              <a:t>Physical changes include loss of cells in the basal forebrain and </a:t>
            </a:r>
            <a:r>
              <a:rPr lang="en-US" dirty="0" err="1"/>
              <a:t>Neuritic</a:t>
            </a:r>
            <a:r>
              <a:rPr lang="en-US" dirty="0"/>
              <a:t> plaques.</a:t>
            </a:r>
          </a:p>
          <a:p>
            <a:r>
              <a:rPr lang="en-US" dirty="0"/>
              <a:t>Diagnosis involves cognitive assessment, possibly MRIs and autopsy.</a:t>
            </a:r>
          </a:p>
          <a:p>
            <a:r>
              <a:rPr lang="en-US" dirty="0"/>
              <a:t>Treatment includes healthy living, and medications that help with the neurotransmitters Acetylcholine and glutamate.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41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94D69-83BA-4218-A371-AE57941F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5443A-7ACA-44E6-A5C0-6EF573463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Dementia vs. Alzheimer’s: Which Is It? 11/11/18 </a:t>
            </a:r>
            <a:r>
              <a:rPr lang="en-US" dirty="0">
                <a:hlinkClick r:id="rId2"/>
              </a:rPr>
              <a:t>https://www.aarp.org/health/dementia/info-2018/difference-between-dementia-alzheimers.html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https://www.alz.org/alzheimers-dementia/what-is-alzheimers</a:t>
            </a:r>
            <a:endParaRPr lang="en-US" dirty="0"/>
          </a:p>
          <a:p>
            <a:r>
              <a:rPr lang="en-US" dirty="0"/>
              <a:t>Types of Dementia. (n.d.). Retrieved from https://www.alz.org/alzheimers-dementia/what-is-dementia/types-of-dementia </a:t>
            </a:r>
          </a:p>
          <a:p>
            <a:r>
              <a:rPr lang="en-US" dirty="0">
                <a:hlinkClick r:id="rId4"/>
              </a:rPr>
              <a:t>https://library.med.utah.edu/WebPath/CNSHTML/CNS090.html</a:t>
            </a:r>
            <a:r>
              <a:rPr lang="en-US" dirty="0"/>
              <a:t> (IMAGE)</a:t>
            </a:r>
          </a:p>
        </p:txBody>
      </p:sp>
    </p:spTree>
    <p:extLst>
      <p:ext uri="{BB962C8B-B14F-4D97-AF65-F5344CB8AC3E}">
        <p14:creationId xmlns:p14="http://schemas.microsoft.com/office/powerpoint/2010/main" val="2223265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342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Alzheimer’s Disease</vt:lpstr>
      <vt:lpstr>PowerPoint Presentation</vt:lpstr>
      <vt:lpstr>PowerPoint Presentation</vt:lpstr>
      <vt:lpstr>PowerPoint Presentation</vt:lpstr>
      <vt:lpstr>What we will discuss</vt:lpstr>
      <vt:lpstr>Dementia VS Alzheimer’s Disease </vt:lpstr>
      <vt:lpstr>Features of Alzhiemer’s Disease</vt:lpstr>
      <vt:lpstr>Neurological Features of Dementia</vt:lpstr>
      <vt:lpstr>Neurological Features of Dementia</vt:lpstr>
      <vt:lpstr>Diagnosis of Alzheimer’s Disease </vt:lpstr>
      <vt:lpstr>The Alzheimer’s Brain Video</vt:lpstr>
      <vt:lpstr>Treatment</vt:lpstr>
      <vt:lpstr>Summary of Alzheimer’s Disease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Alzheimer’s Disease</dc:title>
  <dc:creator>Tuttle, Ryan</dc:creator>
  <cp:lastModifiedBy>rtuttle</cp:lastModifiedBy>
  <cp:revision>16</cp:revision>
  <dcterms:created xsi:type="dcterms:W3CDTF">2018-11-11T16:37:45Z</dcterms:created>
  <dcterms:modified xsi:type="dcterms:W3CDTF">2018-11-29T17:03:58Z</dcterms:modified>
</cp:coreProperties>
</file>